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7" r:id="rId4"/>
    <p:sldId id="258"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5" autoAdjust="0"/>
    <p:restoredTop sz="94660"/>
  </p:normalViewPr>
  <p:slideViewPr>
    <p:cSldViewPr snapToGrid="0">
      <p:cViewPr varScale="1">
        <p:scale>
          <a:sx n="61" d="100"/>
          <a:sy n="61" d="100"/>
        </p:scale>
        <p:origin x="66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BC0E1-80DB-4001-B96B-A13C6764D0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CE4362-8BE8-4FD0-8C32-773D0D2257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99C1883-BCDE-46F0-9EAD-34AD88859AF3}"/>
              </a:ext>
            </a:extLst>
          </p:cNvPr>
          <p:cNvSpPr>
            <a:spLocks noGrp="1"/>
          </p:cNvSpPr>
          <p:nvPr>
            <p:ph type="dt" sz="half" idx="10"/>
          </p:nvPr>
        </p:nvSpPr>
        <p:spPr/>
        <p:txBody>
          <a:bodyPr/>
          <a:lstStyle/>
          <a:p>
            <a:fld id="{C046F74B-B346-42DB-9C89-C53FA880CC2F}" type="datetimeFigureOut">
              <a:rPr lang="en-US" smtClean="0"/>
              <a:t>10/16/2021</a:t>
            </a:fld>
            <a:endParaRPr lang="en-US"/>
          </a:p>
        </p:txBody>
      </p:sp>
      <p:sp>
        <p:nvSpPr>
          <p:cNvPr id="5" name="Footer Placeholder 4">
            <a:extLst>
              <a:ext uri="{FF2B5EF4-FFF2-40B4-BE49-F238E27FC236}">
                <a16:creationId xmlns:a16="http://schemas.microsoft.com/office/drawing/2014/main" id="{58BD041B-1B75-4981-897B-D553159AA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ED7945-4A3E-4759-AEF3-5DCA57B1A716}"/>
              </a:ext>
            </a:extLst>
          </p:cNvPr>
          <p:cNvSpPr>
            <a:spLocks noGrp="1"/>
          </p:cNvSpPr>
          <p:nvPr>
            <p:ph type="sldNum" sz="quarter" idx="12"/>
          </p:nvPr>
        </p:nvSpPr>
        <p:spPr/>
        <p:txBody>
          <a:bodyPr/>
          <a:lstStyle/>
          <a:p>
            <a:fld id="{AFAA3AF3-9F68-42F0-AB9F-94855A2648AD}" type="slidenum">
              <a:rPr lang="en-US" smtClean="0"/>
              <a:t>‹#›</a:t>
            </a:fld>
            <a:endParaRPr lang="en-US"/>
          </a:p>
        </p:txBody>
      </p:sp>
    </p:spTree>
    <p:extLst>
      <p:ext uri="{BB962C8B-B14F-4D97-AF65-F5344CB8AC3E}">
        <p14:creationId xmlns:p14="http://schemas.microsoft.com/office/powerpoint/2010/main" val="3893336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12BE8-B397-4408-8E2A-B2A3A3F4D1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329D191-FDC6-46A1-9408-460EC9A671E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DE88DC-262E-4149-A19C-169004E1CFD0}"/>
              </a:ext>
            </a:extLst>
          </p:cNvPr>
          <p:cNvSpPr>
            <a:spLocks noGrp="1"/>
          </p:cNvSpPr>
          <p:nvPr>
            <p:ph type="dt" sz="half" idx="10"/>
          </p:nvPr>
        </p:nvSpPr>
        <p:spPr/>
        <p:txBody>
          <a:bodyPr/>
          <a:lstStyle/>
          <a:p>
            <a:fld id="{C046F74B-B346-42DB-9C89-C53FA880CC2F}" type="datetimeFigureOut">
              <a:rPr lang="en-US" smtClean="0"/>
              <a:t>10/16/2021</a:t>
            </a:fld>
            <a:endParaRPr lang="en-US"/>
          </a:p>
        </p:txBody>
      </p:sp>
      <p:sp>
        <p:nvSpPr>
          <p:cNvPr id="5" name="Footer Placeholder 4">
            <a:extLst>
              <a:ext uri="{FF2B5EF4-FFF2-40B4-BE49-F238E27FC236}">
                <a16:creationId xmlns:a16="http://schemas.microsoft.com/office/drawing/2014/main" id="{00D4DFA5-D50B-4978-A2BA-BAF8A36B61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BB46AF-8308-4B2D-A8D9-458B7484A5E5}"/>
              </a:ext>
            </a:extLst>
          </p:cNvPr>
          <p:cNvSpPr>
            <a:spLocks noGrp="1"/>
          </p:cNvSpPr>
          <p:nvPr>
            <p:ph type="sldNum" sz="quarter" idx="12"/>
          </p:nvPr>
        </p:nvSpPr>
        <p:spPr/>
        <p:txBody>
          <a:bodyPr/>
          <a:lstStyle/>
          <a:p>
            <a:fld id="{AFAA3AF3-9F68-42F0-AB9F-94855A2648AD}" type="slidenum">
              <a:rPr lang="en-US" smtClean="0"/>
              <a:t>‹#›</a:t>
            </a:fld>
            <a:endParaRPr lang="en-US"/>
          </a:p>
        </p:txBody>
      </p:sp>
    </p:spTree>
    <p:extLst>
      <p:ext uri="{BB962C8B-B14F-4D97-AF65-F5344CB8AC3E}">
        <p14:creationId xmlns:p14="http://schemas.microsoft.com/office/powerpoint/2010/main" val="2905493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BA98E29-DE0D-4E72-9E1A-51AFFDE638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AD86322-1A85-4A33-891A-CE0A8D0473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F16F44-178C-4CE7-8BFA-46D6C9F582DE}"/>
              </a:ext>
            </a:extLst>
          </p:cNvPr>
          <p:cNvSpPr>
            <a:spLocks noGrp="1"/>
          </p:cNvSpPr>
          <p:nvPr>
            <p:ph type="dt" sz="half" idx="10"/>
          </p:nvPr>
        </p:nvSpPr>
        <p:spPr/>
        <p:txBody>
          <a:bodyPr/>
          <a:lstStyle/>
          <a:p>
            <a:fld id="{C046F74B-B346-42DB-9C89-C53FA880CC2F}" type="datetimeFigureOut">
              <a:rPr lang="en-US" smtClean="0"/>
              <a:t>10/16/2021</a:t>
            </a:fld>
            <a:endParaRPr lang="en-US"/>
          </a:p>
        </p:txBody>
      </p:sp>
      <p:sp>
        <p:nvSpPr>
          <p:cNvPr id="5" name="Footer Placeholder 4">
            <a:extLst>
              <a:ext uri="{FF2B5EF4-FFF2-40B4-BE49-F238E27FC236}">
                <a16:creationId xmlns:a16="http://schemas.microsoft.com/office/drawing/2014/main" id="{03F63AC8-C616-4D7B-8D5D-59626B7C37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900340-19B9-4B57-B3EA-4F1A41B7696D}"/>
              </a:ext>
            </a:extLst>
          </p:cNvPr>
          <p:cNvSpPr>
            <a:spLocks noGrp="1"/>
          </p:cNvSpPr>
          <p:nvPr>
            <p:ph type="sldNum" sz="quarter" idx="12"/>
          </p:nvPr>
        </p:nvSpPr>
        <p:spPr/>
        <p:txBody>
          <a:bodyPr/>
          <a:lstStyle/>
          <a:p>
            <a:fld id="{AFAA3AF3-9F68-42F0-AB9F-94855A2648AD}" type="slidenum">
              <a:rPr lang="en-US" smtClean="0"/>
              <a:t>‹#›</a:t>
            </a:fld>
            <a:endParaRPr lang="en-US"/>
          </a:p>
        </p:txBody>
      </p:sp>
    </p:spTree>
    <p:extLst>
      <p:ext uri="{BB962C8B-B14F-4D97-AF65-F5344CB8AC3E}">
        <p14:creationId xmlns:p14="http://schemas.microsoft.com/office/powerpoint/2010/main" val="919583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F2098-31BE-43AF-A8E1-3C2820956E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750035-9FD1-473E-8D43-9A29ACC0E0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4CC3B1-7CC2-4754-B94B-624F34C2A6B3}"/>
              </a:ext>
            </a:extLst>
          </p:cNvPr>
          <p:cNvSpPr>
            <a:spLocks noGrp="1"/>
          </p:cNvSpPr>
          <p:nvPr>
            <p:ph type="dt" sz="half" idx="10"/>
          </p:nvPr>
        </p:nvSpPr>
        <p:spPr/>
        <p:txBody>
          <a:bodyPr/>
          <a:lstStyle/>
          <a:p>
            <a:fld id="{C046F74B-B346-42DB-9C89-C53FA880CC2F}" type="datetimeFigureOut">
              <a:rPr lang="en-US" smtClean="0"/>
              <a:t>10/16/2021</a:t>
            </a:fld>
            <a:endParaRPr lang="en-US"/>
          </a:p>
        </p:txBody>
      </p:sp>
      <p:sp>
        <p:nvSpPr>
          <p:cNvPr id="5" name="Footer Placeholder 4">
            <a:extLst>
              <a:ext uri="{FF2B5EF4-FFF2-40B4-BE49-F238E27FC236}">
                <a16:creationId xmlns:a16="http://schemas.microsoft.com/office/drawing/2014/main" id="{4AFC3885-2809-4C51-A777-535586CCB0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95A007-F4D4-4102-A4CA-763FB0D6F55F}"/>
              </a:ext>
            </a:extLst>
          </p:cNvPr>
          <p:cNvSpPr>
            <a:spLocks noGrp="1"/>
          </p:cNvSpPr>
          <p:nvPr>
            <p:ph type="sldNum" sz="quarter" idx="12"/>
          </p:nvPr>
        </p:nvSpPr>
        <p:spPr/>
        <p:txBody>
          <a:bodyPr/>
          <a:lstStyle/>
          <a:p>
            <a:fld id="{AFAA3AF3-9F68-42F0-AB9F-94855A2648AD}" type="slidenum">
              <a:rPr lang="en-US" smtClean="0"/>
              <a:t>‹#›</a:t>
            </a:fld>
            <a:endParaRPr lang="en-US"/>
          </a:p>
        </p:txBody>
      </p:sp>
    </p:spTree>
    <p:extLst>
      <p:ext uri="{BB962C8B-B14F-4D97-AF65-F5344CB8AC3E}">
        <p14:creationId xmlns:p14="http://schemas.microsoft.com/office/powerpoint/2010/main" val="10741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00EC5-771D-45F2-8CC0-34BB2B5ABA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B0E59B3-AFFF-467E-B2D6-B505B717AF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271AD5-BF7A-4DD3-BA8A-332F5434B3DF}"/>
              </a:ext>
            </a:extLst>
          </p:cNvPr>
          <p:cNvSpPr>
            <a:spLocks noGrp="1"/>
          </p:cNvSpPr>
          <p:nvPr>
            <p:ph type="dt" sz="half" idx="10"/>
          </p:nvPr>
        </p:nvSpPr>
        <p:spPr/>
        <p:txBody>
          <a:bodyPr/>
          <a:lstStyle/>
          <a:p>
            <a:fld id="{C046F74B-B346-42DB-9C89-C53FA880CC2F}" type="datetimeFigureOut">
              <a:rPr lang="en-US" smtClean="0"/>
              <a:t>10/16/2021</a:t>
            </a:fld>
            <a:endParaRPr lang="en-US"/>
          </a:p>
        </p:txBody>
      </p:sp>
      <p:sp>
        <p:nvSpPr>
          <p:cNvPr id="5" name="Footer Placeholder 4">
            <a:extLst>
              <a:ext uri="{FF2B5EF4-FFF2-40B4-BE49-F238E27FC236}">
                <a16:creationId xmlns:a16="http://schemas.microsoft.com/office/drawing/2014/main" id="{750FD798-CA12-40FB-9AAF-ED55ECF5E0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C4287A-01E8-4009-B064-23750D737B71}"/>
              </a:ext>
            </a:extLst>
          </p:cNvPr>
          <p:cNvSpPr>
            <a:spLocks noGrp="1"/>
          </p:cNvSpPr>
          <p:nvPr>
            <p:ph type="sldNum" sz="quarter" idx="12"/>
          </p:nvPr>
        </p:nvSpPr>
        <p:spPr/>
        <p:txBody>
          <a:bodyPr/>
          <a:lstStyle/>
          <a:p>
            <a:fld id="{AFAA3AF3-9F68-42F0-AB9F-94855A2648AD}" type="slidenum">
              <a:rPr lang="en-US" smtClean="0"/>
              <a:t>‹#›</a:t>
            </a:fld>
            <a:endParaRPr lang="en-US"/>
          </a:p>
        </p:txBody>
      </p:sp>
    </p:spTree>
    <p:extLst>
      <p:ext uri="{BB962C8B-B14F-4D97-AF65-F5344CB8AC3E}">
        <p14:creationId xmlns:p14="http://schemas.microsoft.com/office/powerpoint/2010/main" val="3375633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344BF-1BA9-4E8E-91F6-4A4ED781EC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6C6230-FC73-42EB-B58C-540A37E00B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36486C-4A77-4B71-A921-501DFC8643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5D6085-DEC0-43F2-ACF0-F15D11299808}"/>
              </a:ext>
            </a:extLst>
          </p:cNvPr>
          <p:cNvSpPr>
            <a:spLocks noGrp="1"/>
          </p:cNvSpPr>
          <p:nvPr>
            <p:ph type="dt" sz="half" idx="10"/>
          </p:nvPr>
        </p:nvSpPr>
        <p:spPr/>
        <p:txBody>
          <a:bodyPr/>
          <a:lstStyle/>
          <a:p>
            <a:fld id="{C046F74B-B346-42DB-9C89-C53FA880CC2F}" type="datetimeFigureOut">
              <a:rPr lang="en-US" smtClean="0"/>
              <a:t>10/16/2021</a:t>
            </a:fld>
            <a:endParaRPr lang="en-US"/>
          </a:p>
        </p:txBody>
      </p:sp>
      <p:sp>
        <p:nvSpPr>
          <p:cNvPr id="6" name="Footer Placeholder 5">
            <a:extLst>
              <a:ext uri="{FF2B5EF4-FFF2-40B4-BE49-F238E27FC236}">
                <a16:creationId xmlns:a16="http://schemas.microsoft.com/office/drawing/2014/main" id="{75164DA3-73F6-46ED-AA0A-1B67FD9ADA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66729F-1695-4854-967C-635AB088B501}"/>
              </a:ext>
            </a:extLst>
          </p:cNvPr>
          <p:cNvSpPr>
            <a:spLocks noGrp="1"/>
          </p:cNvSpPr>
          <p:nvPr>
            <p:ph type="sldNum" sz="quarter" idx="12"/>
          </p:nvPr>
        </p:nvSpPr>
        <p:spPr/>
        <p:txBody>
          <a:bodyPr/>
          <a:lstStyle/>
          <a:p>
            <a:fld id="{AFAA3AF3-9F68-42F0-AB9F-94855A2648AD}" type="slidenum">
              <a:rPr lang="en-US" smtClean="0"/>
              <a:t>‹#›</a:t>
            </a:fld>
            <a:endParaRPr lang="en-US"/>
          </a:p>
        </p:txBody>
      </p:sp>
    </p:spTree>
    <p:extLst>
      <p:ext uri="{BB962C8B-B14F-4D97-AF65-F5344CB8AC3E}">
        <p14:creationId xmlns:p14="http://schemas.microsoft.com/office/powerpoint/2010/main" val="38034454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95179-5DB4-456B-8E7F-B59DF23733C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BEC5FFB-9124-4DCA-AFDC-28DC032FE6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2EBA1F-B1A1-4F3E-BCCB-E1F57C74A7C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BF8C03D-503D-4873-AF53-E44A66077A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DA80A9D-8A51-404F-A231-2C0D17C2AC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C5401FC-1459-45ED-A4E7-9121B9545672}"/>
              </a:ext>
            </a:extLst>
          </p:cNvPr>
          <p:cNvSpPr>
            <a:spLocks noGrp="1"/>
          </p:cNvSpPr>
          <p:nvPr>
            <p:ph type="dt" sz="half" idx="10"/>
          </p:nvPr>
        </p:nvSpPr>
        <p:spPr/>
        <p:txBody>
          <a:bodyPr/>
          <a:lstStyle/>
          <a:p>
            <a:fld id="{C046F74B-B346-42DB-9C89-C53FA880CC2F}" type="datetimeFigureOut">
              <a:rPr lang="en-US" smtClean="0"/>
              <a:t>10/16/2021</a:t>
            </a:fld>
            <a:endParaRPr lang="en-US"/>
          </a:p>
        </p:txBody>
      </p:sp>
      <p:sp>
        <p:nvSpPr>
          <p:cNvPr id="8" name="Footer Placeholder 7">
            <a:extLst>
              <a:ext uri="{FF2B5EF4-FFF2-40B4-BE49-F238E27FC236}">
                <a16:creationId xmlns:a16="http://schemas.microsoft.com/office/drawing/2014/main" id="{B24B8CC3-1DB9-48A5-B2D4-B7518ED4981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F6CEAFA-BFFA-4F04-8414-A1AEBF3BAAF0}"/>
              </a:ext>
            </a:extLst>
          </p:cNvPr>
          <p:cNvSpPr>
            <a:spLocks noGrp="1"/>
          </p:cNvSpPr>
          <p:nvPr>
            <p:ph type="sldNum" sz="quarter" idx="12"/>
          </p:nvPr>
        </p:nvSpPr>
        <p:spPr/>
        <p:txBody>
          <a:bodyPr/>
          <a:lstStyle/>
          <a:p>
            <a:fld id="{AFAA3AF3-9F68-42F0-AB9F-94855A2648AD}" type="slidenum">
              <a:rPr lang="en-US" smtClean="0"/>
              <a:t>‹#›</a:t>
            </a:fld>
            <a:endParaRPr lang="en-US"/>
          </a:p>
        </p:txBody>
      </p:sp>
    </p:spTree>
    <p:extLst>
      <p:ext uri="{BB962C8B-B14F-4D97-AF65-F5344CB8AC3E}">
        <p14:creationId xmlns:p14="http://schemas.microsoft.com/office/powerpoint/2010/main" val="1768149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6E383-C8F5-40D3-8DB8-3CC6AC33A9D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4A63769-7D86-4A96-BF48-AF4DE17D25CD}"/>
              </a:ext>
            </a:extLst>
          </p:cNvPr>
          <p:cNvSpPr>
            <a:spLocks noGrp="1"/>
          </p:cNvSpPr>
          <p:nvPr>
            <p:ph type="dt" sz="half" idx="10"/>
          </p:nvPr>
        </p:nvSpPr>
        <p:spPr/>
        <p:txBody>
          <a:bodyPr/>
          <a:lstStyle/>
          <a:p>
            <a:fld id="{C046F74B-B346-42DB-9C89-C53FA880CC2F}" type="datetimeFigureOut">
              <a:rPr lang="en-US" smtClean="0"/>
              <a:t>10/16/2021</a:t>
            </a:fld>
            <a:endParaRPr lang="en-US"/>
          </a:p>
        </p:txBody>
      </p:sp>
      <p:sp>
        <p:nvSpPr>
          <p:cNvPr id="4" name="Footer Placeholder 3">
            <a:extLst>
              <a:ext uri="{FF2B5EF4-FFF2-40B4-BE49-F238E27FC236}">
                <a16:creationId xmlns:a16="http://schemas.microsoft.com/office/drawing/2014/main" id="{B95ECA6F-B8CA-4922-8B81-C0332FCEF60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617CA8-08E9-4598-B75F-6311621FBB74}"/>
              </a:ext>
            </a:extLst>
          </p:cNvPr>
          <p:cNvSpPr>
            <a:spLocks noGrp="1"/>
          </p:cNvSpPr>
          <p:nvPr>
            <p:ph type="sldNum" sz="quarter" idx="12"/>
          </p:nvPr>
        </p:nvSpPr>
        <p:spPr/>
        <p:txBody>
          <a:bodyPr/>
          <a:lstStyle/>
          <a:p>
            <a:fld id="{AFAA3AF3-9F68-42F0-AB9F-94855A2648AD}" type="slidenum">
              <a:rPr lang="en-US" smtClean="0"/>
              <a:t>‹#›</a:t>
            </a:fld>
            <a:endParaRPr lang="en-US"/>
          </a:p>
        </p:txBody>
      </p:sp>
    </p:spTree>
    <p:extLst>
      <p:ext uri="{BB962C8B-B14F-4D97-AF65-F5344CB8AC3E}">
        <p14:creationId xmlns:p14="http://schemas.microsoft.com/office/powerpoint/2010/main" val="2792975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7ED6C1-30D4-4EB0-9655-E804CCF037F5}"/>
              </a:ext>
            </a:extLst>
          </p:cNvPr>
          <p:cNvSpPr>
            <a:spLocks noGrp="1"/>
          </p:cNvSpPr>
          <p:nvPr>
            <p:ph type="dt" sz="half" idx="10"/>
          </p:nvPr>
        </p:nvSpPr>
        <p:spPr/>
        <p:txBody>
          <a:bodyPr/>
          <a:lstStyle/>
          <a:p>
            <a:fld id="{C046F74B-B346-42DB-9C89-C53FA880CC2F}" type="datetimeFigureOut">
              <a:rPr lang="en-US" smtClean="0"/>
              <a:t>10/16/2021</a:t>
            </a:fld>
            <a:endParaRPr lang="en-US"/>
          </a:p>
        </p:txBody>
      </p:sp>
      <p:sp>
        <p:nvSpPr>
          <p:cNvPr id="3" name="Footer Placeholder 2">
            <a:extLst>
              <a:ext uri="{FF2B5EF4-FFF2-40B4-BE49-F238E27FC236}">
                <a16:creationId xmlns:a16="http://schemas.microsoft.com/office/drawing/2014/main" id="{9B5A63BE-4906-483C-9E71-B7AA3E1AF23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2BD995-EA6D-4D91-A7A4-03F51CD505D8}"/>
              </a:ext>
            </a:extLst>
          </p:cNvPr>
          <p:cNvSpPr>
            <a:spLocks noGrp="1"/>
          </p:cNvSpPr>
          <p:nvPr>
            <p:ph type="sldNum" sz="quarter" idx="12"/>
          </p:nvPr>
        </p:nvSpPr>
        <p:spPr/>
        <p:txBody>
          <a:bodyPr/>
          <a:lstStyle/>
          <a:p>
            <a:fld id="{AFAA3AF3-9F68-42F0-AB9F-94855A2648AD}" type="slidenum">
              <a:rPr lang="en-US" smtClean="0"/>
              <a:t>‹#›</a:t>
            </a:fld>
            <a:endParaRPr lang="en-US"/>
          </a:p>
        </p:txBody>
      </p:sp>
    </p:spTree>
    <p:extLst>
      <p:ext uri="{BB962C8B-B14F-4D97-AF65-F5344CB8AC3E}">
        <p14:creationId xmlns:p14="http://schemas.microsoft.com/office/powerpoint/2010/main" val="2457667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93D6E-1C1A-42AE-BB26-88BEDB180A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87AD12-6A5F-49CB-8884-C063E409FC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1B36F99-E2C6-4CE8-A592-F4D8D951DB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58B7A7-2615-4B9D-AB38-B5CF24E06A29}"/>
              </a:ext>
            </a:extLst>
          </p:cNvPr>
          <p:cNvSpPr>
            <a:spLocks noGrp="1"/>
          </p:cNvSpPr>
          <p:nvPr>
            <p:ph type="dt" sz="half" idx="10"/>
          </p:nvPr>
        </p:nvSpPr>
        <p:spPr/>
        <p:txBody>
          <a:bodyPr/>
          <a:lstStyle/>
          <a:p>
            <a:fld id="{C046F74B-B346-42DB-9C89-C53FA880CC2F}" type="datetimeFigureOut">
              <a:rPr lang="en-US" smtClean="0"/>
              <a:t>10/16/2021</a:t>
            </a:fld>
            <a:endParaRPr lang="en-US"/>
          </a:p>
        </p:txBody>
      </p:sp>
      <p:sp>
        <p:nvSpPr>
          <p:cNvPr id="6" name="Footer Placeholder 5">
            <a:extLst>
              <a:ext uri="{FF2B5EF4-FFF2-40B4-BE49-F238E27FC236}">
                <a16:creationId xmlns:a16="http://schemas.microsoft.com/office/drawing/2014/main" id="{D0B06B65-673E-44B8-8331-1FB12662BB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F1A487-2618-4279-893B-340B740244A2}"/>
              </a:ext>
            </a:extLst>
          </p:cNvPr>
          <p:cNvSpPr>
            <a:spLocks noGrp="1"/>
          </p:cNvSpPr>
          <p:nvPr>
            <p:ph type="sldNum" sz="quarter" idx="12"/>
          </p:nvPr>
        </p:nvSpPr>
        <p:spPr/>
        <p:txBody>
          <a:bodyPr/>
          <a:lstStyle/>
          <a:p>
            <a:fld id="{AFAA3AF3-9F68-42F0-AB9F-94855A2648AD}" type="slidenum">
              <a:rPr lang="en-US" smtClean="0"/>
              <a:t>‹#›</a:t>
            </a:fld>
            <a:endParaRPr lang="en-US"/>
          </a:p>
        </p:txBody>
      </p:sp>
    </p:spTree>
    <p:extLst>
      <p:ext uri="{BB962C8B-B14F-4D97-AF65-F5344CB8AC3E}">
        <p14:creationId xmlns:p14="http://schemas.microsoft.com/office/powerpoint/2010/main" val="1599243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D748E-0EB3-44F8-93E9-9E554F2EC8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B54D78-4C42-45EC-AE2E-68765CDDB0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0C2AA4-895A-4C38-8B3B-B1DC933A85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2F7F83-6D6A-4638-BB67-19B8141803DB}"/>
              </a:ext>
            </a:extLst>
          </p:cNvPr>
          <p:cNvSpPr>
            <a:spLocks noGrp="1"/>
          </p:cNvSpPr>
          <p:nvPr>
            <p:ph type="dt" sz="half" idx="10"/>
          </p:nvPr>
        </p:nvSpPr>
        <p:spPr/>
        <p:txBody>
          <a:bodyPr/>
          <a:lstStyle/>
          <a:p>
            <a:fld id="{C046F74B-B346-42DB-9C89-C53FA880CC2F}" type="datetimeFigureOut">
              <a:rPr lang="en-US" smtClean="0"/>
              <a:t>10/16/2021</a:t>
            </a:fld>
            <a:endParaRPr lang="en-US"/>
          </a:p>
        </p:txBody>
      </p:sp>
      <p:sp>
        <p:nvSpPr>
          <p:cNvPr id="6" name="Footer Placeholder 5">
            <a:extLst>
              <a:ext uri="{FF2B5EF4-FFF2-40B4-BE49-F238E27FC236}">
                <a16:creationId xmlns:a16="http://schemas.microsoft.com/office/drawing/2014/main" id="{9E82D845-24FB-4F17-BCCE-12860C1DDA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A558B2-2AC5-408D-B6C6-3869625F2BF5}"/>
              </a:ext>
            </a:extLst>
          </p:cNvPr>
          <p:cNvSpPr>
            <a:spLocks noGrp="1"/>
          </p:cNvSpPr>
          <p:nvPr>
            <p:ph type="sldNum" sz="quarter" idx="12"/>
          </p:nvPr>
        </p:nvSpPr>
        <p:spPr/>
        <p:txBody>
          <a:bodyPr/>
          <a:lstStyle/>
          <a:p>
            <a:fld id="{AFAA3AF3-9F68-42F0-AB9F-94855A2648AD}" type="slidenum">
              <a:rPr lang="en-US" smtClean="0"/>
              <a:t>‹#›</a:t>
            </a:fld>
            <a:endParaRPr lang="en-US"/>
          </a:p>
        </p:txBody>
      </p:sp>
    </p:spTree>
    <p:extLst>
      <p:ext uri="{BB962C8B-B14F-4D97-AF65-F5344CB8AC3E}">
        <p14:creationId xmlns:p14="http://schemas.microsoft.com/office/powerpoint/2010/main" val="2335469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154BAE-62E6-419C-A8C4-DAEA47E18D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C83388-9974-45A0-8589-DB47B883BA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A454D2-2F6B-4876-B903-AC4FCBBEF2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46F74B-B346-42DB-9C89-C53FA880CC2F}" type="datetimeFigureOut">
              <a:rPr lang="en-US" smtClean="0"/>
              <a:t>10/16/2021</a:t>
            </a:fld>
            <a:endParaRPr lang="en-US"/>
          </a:p>
        </p:txBody>
      </p:sp>
      <p:sp>
        <p:nvSpPr>
          <p:cNvPr id="5" name="Footer Placeholder 4">
            <a:extLst>
              <a:ext uri="{FF2B5EF4-FFF2-40B4-BE49-F238E27FC236}">
                <a16:creationId xmlns:a16="http://schemas.microsoft.com/office/drawing/2014/main" id="{59F65D79-3B05-4860-B38A-E70B82333E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A03F758-91C3-428F-9509-DA34FA2A5C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AA3AF3-9F68-42F0-AB9F-94855A2648AD}" type="slidenum">
              <a:rPr lang="en-US" smtClean="0"/>
              <a:t>‹#›</a:t>
            </a:fld>
            <a:endParaRPr lang="en-US"/>
          </a:p>
        </p:txBody>
      </p:sp>
    </p:spTree>
    <p:extLst>
      <p:ext uri="{BB962C8B-B14F-4D97-AF65-F5344CB8AC3E}">
        <p14:creationId xmlns:p14="http://schemas.microsoft.com/office/powerpoint/2010/main" val="9829188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3D09407-53BC-485E-B4CE-BC5E4FC4B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21DB988-49FC-4608-B0A2-E2F3A4019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371075-BF8A-4336-BDDB-A1E5D72DE03D}"/>
              </a:ext>
            </a:extLst>
          </p:cNvPr>
          <p:cNvSpPr>
            <a:spLocks noGrp="1"/>
          </p:cNvSpPr>
          <p:nvPr>
            <p:ph type="ctrTitle"/>
          </p:nvPr>
        </p:nvSpPr>
        <p:spPr>
          <a:xfrm>
            <a:off x="755903" y="3399769"/>
            <a:ext cx="10640754" cy="775845"/>
          </a:xfrm>
        </p:spPr>
        <p:txBody>
          <a:bodyPr anchor="b">
            <a:normAutofit/>
          </a:bodyPr>
          <a:lstStyle/>
          <a:p>
            <a:r>
              <a:rPr lang="en-US" sz="4000" dirty="0">
                <a:solidFill>
                  <a:schemeClr val="tx2"/>
                </a:solidFill>
              </a:rPr>
              <a:t>Big </a:t>
            </a:r>
            <a:r>
              <a:rPr lang="en-US" sz="3200" dirty="0">
                <a:solidFill>
                  <a:schemeClr val="tx2"/>
                </a:solidFill>
                <a:latin typeface="Times New Roman" panose="02020603050405020304" pitchFamily="18" charset="0"/>
                <a:cs typeface="Times New Roman" panose="02020603050405020304" pitchFamily="18" charset="0"/>
              </a:rPr>
              <a:t>Data</a:t>
            </a:r>
            <a:r>
              <a:rPr lang="en-US" sz="4000" dirty="0">
                <a:solidFill>
                  <a:schemeClr val="tx2"/>
                </a:solidFill>
              </a:rPr>
              <a:t> Privacy</a:t>
            </a:r>
          </a:p>
        </p:txBody>
      </p:sp>
      <p:sp>
        <p:nvSpPr>
          <p:cNvPr id="3" name="Subtitle 2">
            <a:extLst>
              <a:ext uri="{FF2B5EF4-FFF2-40B4-BE49-F238E27FC236}">
                <a16:creationId xmlns:a16="http://schemas.microsoft.com/office/drawing/2014/main" id="{4884FE97-2122-4EBE-965C-0283F7BE2C3D}"/>
              </a:ext>
            </a:extLst>
          </p:cNvPr>
          <p:cNvSpPr>
            <a:spLocks noGrp="1"/>
          </p:cNvSpPr>
          <p:nvPr>
            <p:ph type="subTitle" idx="1"/>
          </p:nvPr>
        </p:nvSpPr>
        <p:spPr>
          <a:xfrm>
            <a:off x="1513968" y="5856473"/>
            <a:ext cx="9163757" cy="450447"/>
          </a:xfrm>
        </p:spPr>
        <p:txBody>
          <a:bodyPr anchor="ctr">
            <a:noAutofit/>
          </a:bodyPr>
          <a:lstStyle/>
          <a:p>
            <a:r>
              <a:rPr lang="en-US" sz="2000" dirty="0">
                <a:solidFill>
                  <a:schemeClr val="tx2"/>
                </a:solidFill>
                <a:latin typeface="Times New Roman" panose="02020603050405020304" pitchFamily="18" charset="0"/>
                <a:cs typeface="Times New Roman" panose="02020603050405020304" pitchFamily="18" charset="0"/>
              </a:rPr>
              <a:t>BDM 1043</a:t>
            </a:r>
          </a:p>
          <a:p>
            <a:r>
              <a:rPr lang="en-US" sz="2000" dirty="0">
                <a:solidFill>
                  <a:schemeClr val="tx2"/>
                </a:solidFill>
                <a:latin typeface="Times New Roman" panose="02020603050405020304" pitchFamily="18" charset="0"/>
                <a:cs typeface="Times New Roman" panose="02020603050405020304" pitchFamily="18" charset="0"/>
              </a:rPr>
              <a:t>Submitted by: Aadarsha Chapagain</a:t>
            </a:r>
          </a:p>
        </p:txBody>
      </p:sp>
      <p:grpSp>
        <p:nvGrpSpPr>
          <p:cNvPr id="20" name="Group 19">
            <a:extLst>
              <a:ext uri="{FF2B5EF4-FFF2-40B4-BE49-F238E27FC236}">
                <a16:creationId xmlns:a16="http://schemas.microsoft.com/office/drawing/2014/main" id="{E9B930FD-8671-4C4C-ADCF-73AC1D0CD4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9676747" y="0"/>
            <a:ext cx="2514948" cy="2174333"/>
            <a:chOff x="-305" y="-4155"/>
            <a:chExt cx="2514948" cy="2174333"/>
          </a:xfrm>
        </p:grpSpPr>
        <p:sp>
          <p:nvSpPr>
            <p:cNvPr id="21" name="Freeform: Shape 20">
              <a:extLst>
                <a:ext uri="{FF2B5EF4-FFF2-40B4-BE49-F238E27FC236}">
                  <a16:creationId xmlns:a16="http://schemas.microsoft.com/office/drawing/2014/main" id="{C35B12C1-569C-4E37-AA33-7EF215F20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F23E2660-7810-46F6-8752-187127C83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C991DC45-0378-45B3-B325-FB8F98545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4" name="Freeform: Shape 23">
              <a:extLst>
                <a:ext uri="{FF2B5EF4-FFF2-40B4-BE49-F238E27FC236}">
                  <a16:creationId xmlns:a16="http://schemas.microsoft.com/office/drawing/2014/main" id="{E228F5BA-5150-4554-B7EA-93F371F3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Video 4">
            <a:extLst>
              <a:ext uri="{FF2B5EF4-FFF2-40B4-BE49-F238E27FC236}">
                <a16:creationId xmlns:a16="http://schemas.microsoft.com/office/drawing/2014/main" id="{C7A07231-8586-4733-9763-D38E27D4A0C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536700" y="320231"/>
            <a:ext cx="5057148" cy="2836567"/>
          </a:xfrm>
          <a:prstGeom prst="rect">
            <a:avLst/>
          </a:prstGeom>
        </p:spPr>
      </p:pic>
      <p:grpSp>
        <p:nvGrpSpPr>
          <p:cNvPr id="26" name="Group 25">
            <a:extLst>
              <a:ext uri="{FF2B5EF4-FFF2-40B4-BE49-F238E27FC236}">
                <a16:creationId xmlns:a16="http://schemas.microsoft.com/office/drawing/2014/main" id="{383C2651-AE0C-4AE4-8725-E2F9414FE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305" y="4322879"/>
            <a:ext cx="3378428" cy="2535121"/>
            <a:chOff x="-305" y="-1"/>
            <a:chExt cx="3832880" cy="2876136"/>
          </a:xfrm>
        </p:grpSpPr>
        <p:sp>
          <p:nvSpPr>
            <p:cNvPr id="27" name="Freeform: Shape 26">
              <a:extLst>
                <a:ext uri="{FF2B5EF4-FFF2-40B4-BE49-F238E27FC236}">
                  <a16:creationId xmlns:a16="http://schemas.microsoft.com/office/drawing/2014/main" id="{CCE13265-B5D2-47B4-A199-E05F390D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693EBD03-D832-462C-9304-7273698ED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0D53D3E2-805E-40D2-964F-352BF6D4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a:extLst>
                <a:ext uri="{FF2B5EF4-FFF2-40B4-BE49-F238E27FC236}">
                  <a16:creationId xmlns:a16="http://schemas.microsoft.com/office/drawing/2014/main" id="{B7A9A916-A926-43E6-800F-432ABC3F2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49725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4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86B43E-88F5-4B29-B1D6-13B6C1956650}"/>
              </a:ext>
            </a:extLst>
          </p:cNvPr>
          <p:cNvSpPr>
            <a:spLocks noGrp="1"/>
          </p:cNvSpPr>
          <p:nvPr>
            <p:ph idx="1"/>
          </p:nvPr>
        </p:nvSpPr>
        <p:spPr/>
        <p:txBody>
          <a:bodyPr>
            <a:normAutofit/>
          </a:bodyPr>
          <a:lstStyle/>
          <a:p>
            <a:pPr marL="0" indent="0">
              <a:buNone/>
            </a:pPr>
            <a:r>
              <a:rPr lang="en-US" sz="2400" b="1" dirty="0">
                <a:latin typeface="Times New Roman" panose="02020603050405020304" pitchFamily="18" charset="0"/>
                <a:cs typeface="Times New Roman" panose="02020603050405020304" pitchFamily="18" charset="0"/>
              </a:rPr>
              <a:t>Suppression</a:t>
            </a:r>
          </a:p>
          <a:p>
            <a:pPr marL="457200" lvl="1" indent="0">
              <a:buNone/>
            </a:pPr>
            <a:r>
              <a:rPr lang="en-US" dirty="0">
                <a:latin typeface="Times New Roman" panose="02020603050405020304" pitchFamily="18" charset="0"/>
                <a:cs typeface="Times New Roman" panose="02020603050405020304" pitchFamily="18" charset="0"/>
              </a:rPr>
              <a:t>The sensitive information from the data can be omitted before release so that analysis biased on those sensitive information becomes difficult.</a:t>
            </a:r>
          </a:p>
          <a:p>
            <a:pPr marL="0" indent="0">
              <a:buNone/>
            </a:pPr>
            <a:endParaRPr lang="en-US" sz="2400" b="1" dirty="0">
              <a:latin typeface="Times New Roman" panose="02020603050405020304" pitchFamily="18" charset="0"/>
              <a:cs typeface="Times New Roman" panose="02020603050405020304" pitchFamily="18" charset="0"/>
            </a:endParaRPr>
          </a:p>
          <a:p>
            <a:pPr marL="0" indent="0">
              <a:buNone/>
            </a:pPr>
            <a:r>
              <a:rPr lang="en-US" sz="2400" b="1" dirty="0">
                <a:latin typeface="Times New Roman" panose="02020603050405020304" pitchFamily="18" charset="0"/>
                <a:cs typeface="Times New Roman" panose="02020603050405020304" pitchFamily="18" charset="0"/>
              </a:rPr>
              <a:t>Data Swapping</a:t>
            </a:r>
          </a:p>
          <a:p>
            <a:pPr marL="0" indent="0">
              <a:buNone/>
            </a:pPr>
            <a:r>
              <a:rPr lang="en-US" sz="2400" dirty="0">
                <a:latin typeface="Times New Roman" panose="02020603050405020304" pitchFamily="18" charset="0"/>
                <a:cs typeface="Times New Roman" panose="02020603050405020304" pitchFamily="18" charset="0"/>
              </a:rPr>
              <a:t>	Data for selected columns or features could be swapped.</a:t>
            </a:r>
          </a:p>
          <a:p>
            <a:pPr marL="0" indent="0">
              <a:buNone/>
            </a:pPr>
            <a:r>
              <a:rPr lang="en-US" sz="2400" dirty="0">
                <a:latin typeface="Times New Roman" panose="02020603050405020304" pitchFamily="18" charset="0"/>
                <a:cs typeface="Times New Roman" panose="02020603050405020304" pitchFamily="18" charset="0"/>
              </a:rPr>
              <a:t>	</a:t>
            </a:r>
            <a:r>
              <a:rPr lang="en-US" sz="2400" b="1" i="1" dirty="0">
                <a:latin typeface="Times New Roman" panose="02020603050405020304" pitchFamily="18" charset="0"/>
                <a:cs typeface="Times New Roman" panose="02020603050405020304" pitchFamily="18" charset="0"/>
              </a:rPr>
              <a:t>Example</a:t>
            </a:r>
          </a:p>
          <a:p>
            <a:pPr marL="0" indent="0">
              <a:buNone/>
            </a:pPr>
            <a:r>
              <a:rPr lang="en-US" sz="2400" dirty="0">
                <a:latin typeface="Times New Roman" panose="02020603050405020304" pitchFamily="18" charset="0"/>
                <a:cs typeface="Times New Roman" panose="02020603050405020304" pitchFamily="18" charset="0"/>
              </a:rPr>
              <a:t>	 Swap the features such as gender, ethnicity, age for 	records at risk with 	other records to demotivate users from 	matching, since they will be 	matching on wrong data.</a:t>
            </a:r>
          </a:p>
          <a:p>
            <a:pPr marL="0" indent="0">
              <a:buNone/>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68740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0F75B9-9612-4C42-B6A8-CBADEBEE0FF5}"/>
              </a:ext>
            </a:extLst>
          </p:cNvPr>
          <p:cNvSpPr>
            <a:spLocks noGrp="1"/>
          </p:cNvSpPr>
          <p:nvPr>
            <p:ph idx="1"/>
          </p:nvPr>
        </p:nvSpPr>
        <p:spPr/>
        <p:txBody>
          <a:bodyPr>
            <a:normAutofit/>
          </a:bodyPr>
          <a:lstStyle/>
          <a:p>
            <a:pPr marL="0" indent="0">
              <a:buNone/>
            </a:pPr>
            <a:r>
              <a:rPr lang="en-US" sz="2400" b="1" dirty="0">
                <a:latin typeface="Times New Roman" panose="02020603050405020304" pitchFamily="18" charset="0"/>
                <a:cs typeface="Times New Roman" panose="02020603050405020304" pitchFamily="18" charset="0"/>
              </a:rPr>
              <a:t>Adding random noise</a:t>
            </a:r>
          </a:p>
          <a:p>
            <a:pPr marL="0" indent="0">
              <a:buNone/>
            </a:pPr>
            <a:r>
              <a:rPr lang="en-US" sz="2400" dirty="0">
                <a:latin typeface="Times New Roman" panose="02020603050405020304" pitchFamily="18" charset="0"/>
                <a:cs typeface="Times New Roman" panose="02020603050405020304" pitchFamily="18" charset="0"/>
              </a:rPr>
              <a:t>Data can be obscured by adding randomly selected value. Adding random values to data can discourage the matching and manipulate the values of sensitive variables.</a:t>
            </a:r>
          </a:p>
          <a:p>
            <a:pPr marL="0" indent="0">
              <a:buNone/>
            </a:pPr>
            <a:endParaRPr lang="en-US" sz="2400" b="1" dirty="0">
              <a:latin typeface="Times New Roman" panose="02020603050405020304" pitchFamily="18" charset="0"/>
              <a:cs typeface="Times New Roman" panose="02020603050405020304" pitchFamily="18" charset="0"/>
            </a:endParaRPr>
          </a:p>
          <a:p>
            <a:pPr marL="0" indent="0">
              <a:buNone/>
            </a:pPr>
            <a:r>
              <a:rPr lang="en-US" sz="2400" b="1" dirty="0">
                <a:latin typeface="Times New Roman" panose="02020603050405020304" pitchFamily="18" charset="0"/>
                <a:cs typeface="Times New Roman" panose="02020603050405020304" pitchFamily="18" charset="0"/>
              </a:rPr>
              <a:t>Synthetic data</a:t>
            </a:r>
          </a:p>
          <a:p>
            <a:pPr marL="0" indent="0">
              <a:buNone/>
            </a:pPr>
            <a:r>
              <a:rPr lang="en-US" sz="2400" dirty="0">
                <a:latin typeface="Times New Roman" panose="02020603050405020304" pitchFamily="18" charset="0"/>
                <a:cs typeface="Times New Roman" panose="02020603050405020304" pitchFamily="18" charset="0"/>
              </a:rPr>
              <a:t>The main concept  of synthetic data is replacing the original data with the data generated using same probability distributions. There are two kinds of synthetic data, partially Synthetic data and Fully synthetic data.</a:t>
            </a: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8462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8CDA4-215F-4AE7-BB60-4F216408212E}"/>
              </a:ext>
            </a:extLst>
          </p:cNvPr>
          <p:cNvSpPr>
            <a:spLocks noGrp="1"/>
          </p:cNvSpPr>
          <p:nvPr>
            <p:ph type="title"/>
          </p:nvPr>
        </p:nvSpPr>
        <p:spPr>
          <a:xfrm>
            <a:off x="838200" y="365126"/>
            <a:ext cx="10515600" cy="706930"/>
          </a:xfrm>
        </p:spPr>
        <p:txBody>
          <a:bodyPr/>
          <a:lstStyle/>
          <a:p>
            <a:r>
              <a:rPr lang="en-US" dirty="0"/>
              <a:t>References</a:t>
            </a:r>
          </a:p>
        </p:txBody>
      </p:sp>
      <p:sp>
        <p:nvSpPr>
          <p:cNvPr id="5" name="Rectangle 2">
            <a:extLst>
              <a:ext uri="{FF2B5EF4-FFF2-40B4-BE49-F238E27FC236}">
                <a16:creationId xmlns:a16="http://schemas.microsoft.com/office/drawing/2014/main" id="{F276E680-A039-4B27-BC23-34895443D321}"/>
              </a:ext>
            </a:extLst>
          </p:cNvPr>
          <p:cNvSpPr>
            <a:spLocks noGrp="1" noChangeArrowheads="1"/>
          </p:cNvSpPr>
          <p:nvPr>
            <p:ph idx="1"/>
          </p:nvPr>
        </p:nvSpPr>
        <p:spPr bwMode="auto">
          <a:xfrm>
            <a:off x="838200" y="1363174"/>
            <a:ext cx="11179629" cy="4909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52352"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600" b="0" i="0" u="none" strike="noStrike" cap="none" normalizeH="0" baseline="0" dirty="0">
              <a:ln>
                <a:noFill/>
              </a:ln>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(n.d.). Retrieved from Big Privacy: Protecting Confidentiality in Big Data: https://users.cs.duke.edu/~ashwin/pubs/BigPrivacyACMXRDS_final.pdf</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Cavoukian</a:t>
            </a: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 (n.d.). </a:t>
            </a:r>
            <a:r>
              <a:rPr kumimoji="0" lang="en-US" altLang="en-US" sz="1600" b="0" i="1"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Privacy by design.</a:t>
            </a: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Retrieved from The 7 foundation Principle: https://www.ipc.on.ca/wp-content/uploads/resources/7foundationalprinciples.pdf</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Informatica. (n.d.). </a:t>
            </a:r>
            <a:r>
              <a:rPr kumimoji="0" lang="en-US" altLang="en-US" sz="1600" b="0" i="1"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Big Data and Privacy: What It Is and What You Need to Know</a:t>
            </a: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Retrieved from Informatica: https://www.informatica.com/hk/resources/articles/what-is-big-data-privacy.html</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O Reilly. (2012). The Application of big data. In </a:t>
            </a:r>
            <a:r>
              <a:rPr kumimoji="0" lang="en-US" altLang="en-US" sz="1600" b="0" i="1"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Big Data Now</a:t>
            </a: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 54). O Reilly Media, Inc.</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Priyank Jain, M. G. (2016). </a:t>
            </a:r>
            <a:r>
              <a:rPr kumimoji="0" lang="en-US" altLang="en-US" sz="1600" b="0" i="1"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Big data privacy: a technological perspective and review.</a:t>
            </a: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Retrieved from Springer Open: https://journalofbigdata.springeropen.com/articles/10.1186/s40537-016-0059-y#ref-CR13</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Tene</a:t>
            </a: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O. (2011, February 01). </a:t>
            </a:r>
            <a:r>
              <a:rPr kumimoji="0" lang="en-US" altLang="en-US" sz="1600" b="0" i="1"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Privacy: The new generations</a:t>
            </a: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Retrieved from Oxford Academic: https://doi.org/10.1093/idpl/ipq003</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Economist. (2010, Feb 25). </a:t>
            </a:r>
            <a:r>
              <a:rPr kumimoji="0" lang="en-US" altLang="en-US" sz="1600" b="0" i="1"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Data, data everywhere</a:t>
            </a: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Retrieved from The Economist: https://www.economist.com/node/15557443.</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69679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574AD-0C49-461B-82B1-F017C78BFBB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Big data Privacy</a:t>
            </a:r>
          </a:p>
        </p:txBody>
      </p:sp>
      <p:sp>
        <p:nvSpPr>
          <p:cNvPr id="3" name="Content Placeholder 2">
            <a:extLst>
              <a:ext uri="{FF2B5EF4-FFF2-40B4-BE49-F238E27FC236}">
                <a16:creationId xmlns:a16="http://schemas.microsoft.com/office/drawing/2014/main" id="{7164EE75-5760-4E28-B1F3-4B7E1BCE07BC}"/>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Big data privacy is all about protecting the privacy of the sensitive information and personally identifiable information PII.</a:t>
            </a:r>
            <a:r>
              <a:rPr lang="en-US" sz="2400" b="0" dirty="0">
                <a:solidFill>
                  <a:srgbClr val="526069"/>
                </a:solidFill>
                <a:effectLst/>
                <a:latin typeface="Times New Roman" panose="02020603050405020304" pitchFamily="18" charset="0"/>
                <a:ea typeface="Calibri" panose="020F0502020204030204" pitchFamily="34" charset="0"/>
                <a:cs typeface="Times New Roman" panose="02020603050405020304" pitchFamily="18" charset="0"/>
              </a:rPr>
              <a:t> (Informatica, n.d.)</a:t>
            </a:r>
          </a:p>
          <a:p>
            <a:r>
              <a:rPr lang="en-US" sz="2400" dirty="0">
                <a:latin typeface="Times New Roman" panose="02020603050405020304" pitchFamily="18" charset="0"/>
                <a:cs typeface="Times New Roman" panose="02020603050405020304" pitchFamily="18" charset="0"/>
              </a:rPr>
              <a:t>Information privacy is the freedom to have choice of either sharing or not sharing the personal information with other. One of the major privacy issue is identification of personal information which transmitting those information over the internet.</a:t>
            </a:r>
            <a:r>
              <a:rPr lang="en-US" sz="2400" b="0" dirty="0">
                <a:solidFill>
                  <a:srgbClr val="526069"/>
                </a:solidFill>
                <a:effectLst/>
                <a:latin typeface="Times New Roman" panose="02020603050405020304" pitchFamily="18" charset="0"/>
                <a:ea typeface="Calibri" panose="020F0502020204030204" pitchFamily="34" charset="0"/>
                <a:cs typeface="Times New Roman" panose="02020603050405020304" pitchFamily="18" charset="0"/>
              </a:rPr>
              <a:t> (Priyank Jain, 2016)</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More spread of data among the sources means high risk of data breaches.</a:t>
            </a:r>
          </a:p>
          <a:p>
            <a:r>
              <a:rPr lang="en-US" sz="2400" dirty="0">
                <a:latin typeface="Times New Roman" panose="02020603050405020304" pitchFamily="18" charset="0"/>
                <a:cs typeface="Times New Roman" panose="02020603050405020304" pitchFamily="18" charset="0"/>
              </a:rPr>
              <a:t>The collection of data is most likely to happen more in the future whether we like it or not.</a:t>
            </a:r>
            <a:r>
              <a:rPr lang="en-US" sz="2400" b="0" dirty="0">
                <a:solidFill>
                  <a:srgbClr val="526069"/>
                </a:solidFill>
                <a:effectLst/>
                <a:latin typeface="Times New Roman" panose="02020603050405020304" pitchFamily="18" charset="0"/>
                <a:ea typeface="Calibri" panose="020F0502020204030204" pitchFamily="34" charset="0"/>
                <a:cs typeface="Times New Roman" panose="02020603050405020304" pitchFamily="18" charset="0"/>
              </a:rPr>
              <a:t> (O Reilly, 2012)</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026956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3C0AE-C83B-4B59-B1FB-B0A24FE9FC1B}"/>
              </a:ext>
            </a:extLst>
          </p:cNvPr>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Privacy Vs. Productivity </a:t>
            </a:r>
          </a:p>
        </p:txBody>
      </p:sp>
      <p:sp>
        <p:nvSpPr>
          <p:cNvPr id="3" name="Content Placeholder 2">
            <a:extLst>
              <a:ext uri="{FF2B5EF4-FFF2-40B4-BE49-F238E27FC236}">
                <a16:creationId xmlns:a16="http://schemas.microsoft.com/office/drawing/2014/main" id="{FF9CCCB3-7B42-429B-80B7-A346926D545E}"/>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The Scope of information available to government and business sources has increased with increase in data mining , analytics and computing power and storage.</a:t>
            </a:r>
            <a:r>
              <a:rPr lang="en-US" sz="2400" b="0" dirty="0">
                <a:solidFill>
                  <a:srgbClr val="526069"/>
                </a:solidFill>
                <a:effectLst/>
                <a:latin typeface="Times New Roman" panose="02020603050405020304" pitchFamily="18" charset="0"/>
                <a:ea typeface="Calibri" panose="020F0502020204030204" pitchFamily="34" charset="0"/>
                <a:cs typeface="Times New Roman" panose="02020603050405020304" pitchFamily="18" charset="0"/>
              </a:rPr>
              <a:t> (The Economist, 2010)</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The number of the devices which are connected across the network has ability to communicate, share and access data which contribute to the volume and velocity in Big data </a:t>
            </a:r>
            <a:r>
              <a:rPr lang="en-US" sz="2400" b="0" dirty="0">
                <a:solidFill>
                  <a:srgbClr val="526069"/>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2400" b="0" dirty="0" err="1">
                <a:solidFill>
                  <a:srgbClr val="526069"/>
                </a:solidFill>
                <a:effectLst/>
                <a:latin typeface="Times New Roman" panose="02020603050405020304" pitchFamily="18" charset="0"/>
                <a:ea typeface="Calibri" panose="020F0502020204030204" pitchFamily="34" charset="0"/>
                <a:cs typeface="Times New Roman" panose="02020603050405020304" pitchFamily="18" charset="0"/>
              </a:rPr>
              <a:t>Tene</a:t>
            </a:r>
            <a:r>
              <a:rPr lang="en-US" sz="2400" b="0" dirty="0">
                <a:solidFill>
                  <a:srgbClr val="526069"/>
                </a:solidFill>
                <a:effectLst/>
                <a:latin typeface="Times New Roman" panose="02020603050405020304" pitchFamily="18" charset="0"/>
                <a:ea typeface="Calibri" panose="020F0502020204030204" pitchFamily="34" charset="0"/>
                <a:cs typeface="Times New Roman" panose="02020603050405020304" pitchFamily="18" charset="0"/>
              </a:rPr>
              <a:t>, 2011)</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Everything around us is data now and it directly impacts our economy, productivity and efficiency</a:t>
            </a:r>
          </a:p>
          <a:p>
            <a:pPr marL="0" indent="0">
              <a:buNone/>
            </a:pPr>
            <a:r>
              <a:rPr lang="en-US" sz="2400" dirty="0">
                <a:latin typeface="Times New Roman" panose="02020603050405020304" pitchFamily="18" charset="0"/>
                <a:cs typeface="Times New Roman" panose="02020603050405020304" pitchFamily="18" charset="0"/>
              </a:rPr>
              <a:t>But it seems to have some </a:t>
            </a:r>
            <a:r>
              <a:rPr lang="en-US" sz="2400" b="1" dirty="0">
                <a:latin typeface="Times New Roman" panose="02020603050405020304" pitchFamily="18" charset="0"/>
                <a:cs typeface="Times New Roman" panose="02020603050405020304" pitchFamily="18" charset="0"/>
              </a:rPr>
              <a:t>trade off</a:t>
            </a:r>
            <a:r>
              <a:rPr lang="en-US" sz="2400" dirty="0">
                <a:latin typeface="Times New Roman" panose="02020603050405020304" pitchFamily="18" charset="0"/>
                <a:cs typeface="Times New Roman" panose="02020603050405020304" pitchFamily="18" charset="0"/>
              </a:rPr>
              <a:t> between the benefits of the data protection of one’s privacy.</a:t>
            </a: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9899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5B40D-C50E-4163-BB2B-8F28E9FC69B9}"/>
              </a:ext>
            </a:extLst>
          </p:cNvPr>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Traditional approach</a:t>
            </a:r>
          </a:p>
        </p:txBody>
      </p:sp>
      <p:sp>
        <p:nvSpPr>
          <p:cNvPr id="3" name="Content Placeholder 2">
            <a:extLst>
              <a:ext uri="{FF2B5EF4-FFF2-40B4-BE49-F238E27FC236}">
                <a16:creationId xmlns:a16="http://schemas.microsoft.com/office/drawing/2014/main" id="{183C78C6-F312-4881-9E5F-43759E1633A8}"/>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De- identification using approaches such as anonymization, encryption and data </a:t>
            </a:r>
            <a:r>
              <a:rPr lang="en-US" sz="2400" dirty="0" err="1">
                <a:latin typeface="Times New Roman" panose="02020603050405020304" pitchFamily="18" charset="0"/>
                <a:cs typeface="Times New Roman" panose="02020603050405020304" pitchFamily="18" charset="0"/>
              </a:rPr>
              <a:t>sharding</a:t>
            </a:r>
            <a:r>
              <a:rPr lang="en-US" sz="2400" dirty="0">
                <a:latin typeface="Times New Roman" panose="02020603050405020304" pitchFamily="18" charset="0"/>
                <a:cs typeface="Times New Roman" panose="02020603050405020304" pitchFamily="18" charset="0"/>
              </a:rPr>
              <a:t> are some of approaches used to maintain data privacy in the past but it seems those data can also be re-identified and associated with the individuals. So, maintaining Data privacy is really a challenge.</a:t>
            </a:r>
          </a:p>
          <a:p>
            <a:r>
              <a:rPr lang="en-US" sz="2400" dirty="0">
                <a:latin typeface="Times New Roman" panose="02020603050405020304" pitchFamily="18" charset="0"/>
                <a:cs typeface="Times New Roman" panose="02020603050405020304" pitchFamily="18" charset="0"/>
              </a:rPr>
              <a:t>Clearly applying only, the traditional approach for maintaining the privacy in big data is not enough. So in 90’s concept called “Privacy By Design was developed” to address the privacy issues in ever growing data . The major focus of the concept is that the privacy should be considered as default feature while building the systems not later. The architecture of the system should be designed in the way that treats privacy protection as one of major building block.</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3049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335A1-9D2A-4F4D-93B0-EC1AFDE18F40}"/>
              </a:ext>
            </a:extLst>
          </p:cNvPr>
          <p:cNvSpPr>
            <a:spLocks noGrp="1"/>
          </p:cNvSpPr>
          <p:nvPr>
            <p:ph type="title"/>
          </p:nvPr>
        </p:nvSpPr>
        <p:spPr/>
        <p:txBody>
          <a:bodyPr/>
          <a:lstStyle/>
          <a:p>
            <a:r>
              <a:rPr lang="en-US" dirty="0"/>
              <a:t>7 </a:t>
            </a:r>
            <a:r>
              <a:rPr lang="en-US" dirty="0">
                <a:latin typeface="Times New Roman" panose="02020603050405020304" pitchFamily="18" charset="0"/>
                <a:cs typeface="Times New Roman" panose="02020603050405020304" pitchFamily="18" charset="0"/>
              </a:rPr>
              <a:t>Foundations</a:t>
            </a:r>
            <a:r>
              <a:rPr lang="en-US" dirty="0"/>
              <a:t> Principles</a:t>
            </a:r>
            <a:r>
              <a:rPr lang="en-US" sz="1800" b="0" dirty="0">
                <a:solidFill>
                  <a:srgbClr val="526069"/>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800" b="0" dirty="0" err="1">
                <a:solidFill>
                  <a:srgbClr val="526069"/>
                </a:solidFill>
                <a:effectLst/>
                <a:latin typeface="Times New Roman" panose="02020603050405020304" pitchFamily="18" charset="0"/>
                <a:ea typeface="Calibri" panose="020F0502020204030204" pitchFamily="34" charset="0"/>
                <a:cs typeface="Times New Roman" panose="02020603050405020304" pitchFamily="18" charset="0"/>
              </a:rPr>
              <a:t>Cavoukian</a:t>
            </a:r>
            <a:r>
              <a:rPr lang="en-US" sz="1800" b="0" dirty="0">
                <a:solidFill>
                  <a:srgbClr val="526069"/>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dirty="0"/>
          </a:p>
        </p:txBody>
      </p:sp>
      <p:sp>
        <p:nvSpPr>
          <p:cNvPr id="3" name="Content Placeholder 2">
            <a:extLst>
              <a:ext uri="{FF2B5EF4-FFF2-40B4-BE49-F238E27FC236}">
                <a16:creationId xmlns:a16="http://schemas.microsoft.com/office/drawing/2014/main" id="{A6FD74C9-0678-4416-8E9A-8FE09D495F54}"/>
              </a:ext>
            </a:extLst>
          </p:cNvPr>
          <p:cNvSpPr>
            <a:spLocks noGrp="1"/>
          </p:cNvSpPr>
          <p:nvPr>
            <p:ph idx="1"/>
          </p:nvPr>
        </p:nvSpPr>
        <p:spPr/>
        <p:txBody>
          <a:bodyPr>
            <a:noAutofit/>
          </a:bodyPr>
          <a:lstStyle/>
          <a:p>
            <a:pPr marL="514350" indent="-514350">
              <a:buFont typeface="+mj-lt"/>
              <a:buAutoNum type="arabicPeriod"/>
            </a:pPr>
            <a:r>
              <a:rPr lang="en-US" sz="2400" dirty="0">
                <a:latin typeface="Times New Roman" panose="02020603050405020304" pitchFamily="18" charset="0"/>
                <a:cs typeface="Times New Roman" panose="02020603050405020304" pitchFamily="18" charset="0"/>
              </a:rPr>
              <a:t>Proactive not Reactive; Preventative not Remedial</a:t>
            </a:r>
          </a:p>
          <a:p>
            <a:pPr lvl="1"/>
            <a:r>
              <a:rPr lang="en-US" dirty="0">
                <a:latin typeface="Times New Roman" panose="02020603050405020304" pitchFamily="18" charset="0"/>
                <a:cs typeface="Times New Roman" panose="02020603050405020304" pitchFamily="18" charset="0"/>
              </a:rPr>
              <a:t>preventing privacy breaches before they actually happen.</a:t>
            </a:r>
          </a:p>
          <a:p>
            <a:pPr lvl="1"/>
            <a:r>
              <a:rPr lang="en-US" dirty="0">
                <a:latin typeface="Times New Roman" panose="02020603050405020304" pitchFamily="18" charset="0"/>
                <a:cs typeface="Times New Roman" panose="02020603050405020304" pitchFamily="18" charset="0"/>
              </a:rPr>
              <a:t>security features built up at the design phase of system</a:t>
            </a:r>
          </a:p>
          <a:p>
            <a:pPr marL="514350" indent="-514350">
              <a:buFont typeface="+mj-lt"/>
              <a:buAutoNum type="arabicPeriod"/>
            </a:pPr>
            <a:r>
              <a:rPr lang="en-US" sz="2400" dirty="0">
                <a:latin typeface="Times New Roman" panose="02020603050405020304" pitchFamily="18" charset="0"/>
                <a:cs typeface="Times New Roman" panose="02020603050405020304" pitchFamily="18" charset="0"/>
              </a:rPr>
              <a:t>Privacy as the Default Setting	</a:t>
            </a:r>
          </a:p>
          <a:p>
            <a:pPr lvl="1"/>
            <a:r>
              <a:rPr lang="en-US" dirty="0">
                <a:latin typeface="Times New Roman" panose="02020603050405020304" pitchFamily="18" charset="0"/>
                <a:cs typeface="Times New Roman" panose="02020603050405020304" pitchFamily="18" charset="0"/>
              </a:rPr>
              <a:t>make sure that privacy is maintained automatically</a:t>
            </a:r>
          </a:p>
          <a:p>
            <a:pPr lvl="1"/>
            <a:r>
              <a:rPr lang="en-US" dirty="0">
                <a:latin typeface="Times New Roman" panose="02020603050405020304" pitchFamily="18" charset="0"/>
                <a:cs typeface="Times New Roman" panose="02020603050405020304" pitchFamily="18" charset="0"/>
              </a:rPr>
              <a:t>individual are allowed to secure information if they want, but by default the 	system has to be secure</a:t>
            </a:r>
          </a:p>
          <a:p>
            <a:pPr marL="514350" indent="-514350">
              <a:buFont typeface="+mj-lt"/>
              <a:buAutoNum type="arabicPeriod"/>
            </a:pPr>
            <a:r>
              <a:rPr lang="en-US" sz="2400" dirty="0">
                <a:latin typeface="Times New Roman" panose="02020603050405020304" pitchFamily="18" charset="0"/>
                <a:cs typeface="Times New Roman" panose="02020603050405020304" pitchFamily="18" charset="0"/>
              </a:rPr>
              <a:t>Privacy Embedded into Design</a:t>
            </a:r>
          </a:p>
          <a:p>
            <a:pPr lvl="1"/>
            <a:r>
              <a:rPr lang="en-US" dirty="0">
                <a:latin typeface="Times New Roman" panose="02020603050405020304" pitchFamily="18" charset="0"/>
                <a:cs typeface="Times New Roman" panose="02020603050405020304" pitchFamily="18" charset="0"/>
              </a:rPr>
              <a:t>privacy must be embedded in a holistic way</a:t>
            </a:r>
          </a:p>
          <a:p>
            <a:pPr lvl="1"/>
            <a:r>
              <a:rPr lang="en-US" dirty="0">
                <a:latin typeface="Times New Roman" panose="02020603050405020304" pitchFamily="18" charset="0"/>
                <a:cs typeface="Times New Roman" panose="02020603050405020304" pitchFamily="18" charset="0"/>
              </a:rPr>
              <a:t> poor user experience in tradeoff with privacy is not allowed</a:t>
            </a:r>
          </a:p>
          <a:p>
            <a:pPr marL="457200" lvl="1" indent="0">
              <a:buNone/>
            </a:pPr>
            <a:r>
              <a:rPr lang="en-US" dirty="0">
                <a:latin typeface="Times New Roman" panose="02020603050405020304" pitchFamily="18" charset="0"/>
                <a:cs typeface="Times New Roman" panose="02020603050405020304" pitchFamily="18" charset="0"/>
              </a:rPr>
              <a:t>	</a:t>
            </a: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5955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102D3C0-64EE-46C8-BB18-FF01C48D79A8}"/>
              </a:ext>
            </a:extLst>
          </p:cNvPr>
          <p:cNvSpPr>
            <a:spLocks noGrp="1"/>
          </p:cNvSpPr>
          <p:nvPr>
            <p:ph idx="1"/>
          </p:nvPr>
        </p:nvSpPr>
        <p:spPr/>
        <p:txBody>
          <a:bodyPr>
            <a:normAutofit/>
          </a:bodyPr>
          <a:lstStyle/>
          <a:p>
            <a:pPr marL="0" indent="0">
              <a:buNone/>
            </a:pPr>
            <a:r>
              <a:rPr lang="en-US" dirty="0"/>
              <a:t>4. Full Functionality — Positive-Sum, not Zero-Sum</a:t>
            </a:r>
          </a:p>
          <a:p>
            <a:pPr lvl="1"/>
            <a:r>
              <a:rPr lang="en-US" dirty="0"/>
              <a:t>  No comprise between privacy and functionality</a:t>
            </a:r>
          </a:p>
          <a:p>
            <a:pPr lvl="1"/>
            <a:r>
              <a:rPr lang="en-US" dirty="0"/>
              <a:t> A system should be both functional and fully secure.</a:t>
            </a:r>
          </a:p>
          <a:p>
            <a:pPr marL="0" indent="0">
              <a:buNone/>
            </a:pPr>
            <a:r>
              <a:rPr lang="en-US" dirty="0"/>
              <a:t>5. End-to-End Security — Full Lifecycle Protection</a:t>
            </a:r>
          </a:p>
          <a:p>
            <a:pPr lvl="1"/>
            <a:r>
              <a:rPr lang="en-US" dirty="0"/>
              <a:t>security is maintained all the way long from start to end.</a:t>
            </a:r>
          </a:p>
          <a:p>
            <a:pPr lvl="1"/>
            <a:r>
              <a:rPr lang="en-US" dirty="0"/>
              <a:t>information is secure while is enters and exit the system and even when its destroyed</a:t>
            </a:r>
          </a:p>
          <a:p>
            <a:pPr marL="0" indent="0">
              <a:buNone/>
            </a:pPr>
            <a:r>
              <a:rPr lang="en-US" dirty="0"/>
              <a:t>6.</a:t>
            </a:r>
            <a:r>
              <a:rPr lang="en-US" b="0" i="0" dirty="0">
                <a:solidFill>
                  <a:srgbClr val="292929"/>
                </a:solidFill>
                <a:effectLst/>
                <a:latin typeface="sohne"/>
              </a:rPr>
              <a:t> Visibility and Transparency</a:t>
            </a:r>
          </a:p>
          <a:p>
            <a:pPr lvl="1"/>
            <a:r>
              <a:rPr lang="en-US" b="0" i="0" dirty="0">
                <a:solidFill>
                  <a:srgbClr val="292929"/>
                </a:solidFill>
                <a:effectLst/>
                <a:latin typeface="sohne"/>
              </a:rPr>
              <a:t>Openness about the use of the information is mandatory</a:t>
            </a:r>
          </a:p>
          <a:p>
            <a:pPr lvl="1"/>
            <a:r>
              <a:rPr lang="en-US" b="0" i="0" dirty="0">
                <a:solidFill>
                  <a:srgbClr val="292929"/>
                </a:solidFill>
                <a:effectLst/>
                <a:latin typeface="sohne"/>
              </a:rPr>
              <a:t>transparency in use of information builds up </a:t>
            </a:r>
            <a:r>
              <a:rPr lang="en-US" b="0" i="0" dirty="0" err="1">
                <a:solidFill>
                  <a:srgbClr val="292929"/>
                </a:solidFill>
                <a:effectLst/>
                <a:latin typeface="sohne"/>
              </a:rPr>
              <a:t>trus</a:t>
            </a:r>
            <a:endParaRPr lang="en-US" b="0" i="0" dirty="0">
              <a:solidFill>
                <a:srgbClr val="292929"/>
              </a:solidFill>
              <a:effectLst/>
              <a:latin typeface="sohne"/>
            </a:endParaRPr>
          </a:p>
        </p:txBody>
      </p:sp>
    </p:spTree>
    <p:extLst>
      <p:ext uri="{BB962C8B-B14F-4D97-AF65-F5344CB8AC3E}">
        <p14:creationId xmlns:p14="http://schemas.microsoft.com/office/powerpoint/2010/main" val="594454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55A6FE-79A0-421F-B10E-DA452983E28B}"/>
              </a:ext>
            </a:extLst>
          </p:cNvPr>
          <p:cNvSpPr>
            <a:spLocks noGrp="1"/>
          </p:cNvSpPr>
          <p:nvPr>
            <p:ph idx="1"/>
          </p:nvPr>
        </p:nvSpPr>
        <p:spPr/>
        <p:txBody>
          <a:bodyPr>
            <a:normAutofit/>
          </a:bodyPr>
          <a:lstStyle/>
          <a:p>
            <a:pPr marL="0" indent="0">
              <a:buNone/>
            </a:pPr>
            <a:r>
              <a:rPr lang="en-US" sz="2400" dirty="0">
                <a:latin typeface="Times New Roman" panose="02020603050405020304" pitchFamily="18" charset="0"/>
                <a:cs typeface="Times New Roman" panose="02020603050405020304" pitchFamily="18" charset="0"/>
              </a:rPr>
              <a:t>7. </a:t>
            </a:r>
            <a:r>
              <a:rPr lang="en-US" sz="2400" b="0" i="0" dirty="0">
                <a:solidFill>
                  <a:srgbClr val="292929"/>
                </a:solidFill>
                <a:effectLst/>
                <a:latin typeface="Times New Roman" panose="02020603050405020304" pitchFamily="18" charset="0"/>
                <a:cs typeface="Times New Roman" panose="02020603050405020304" pitchFamily="18" charset="0"/>
              </a:rPr>
              <a:t> Respect for User Privacy</a:t>
            </a:r>
          </a:p>
          <a:p>
            <a:pPr lvl="1"/>
            <a:r>
              <a:rPr lang="en-US" dirty="0">
                <a:solidFill>
                  <a:srgbClr val="292929"/>
                </a:solidFill>
                <a:latin typeface="Times New Roman" panose="02020603050405020304" pitchFamily="18" charset="0"/>
                <a:cs typeface="Times New Roman" panose="02020603050405020304" pitchFamily="18" charset="0"/>
              </a:rPr>
              <a:t>Optimization of system for users and all their needs.</a:t>
            </a:r>
          </a:p>
          <a:p>
            <a:pPr lvl="1"/>
            <a:r>
              <a:rPr lang="en-US" b="0" i="0" dirty="0">
                <a:solidFill>
                  <a:srgbClr val="292929"/>
                </a:solidFill>
                <a:effectLst/>
                <a:latin typeface="Times New Roman" panose="02020603050405020304" pitchFamily="18" charset="0"/>
                <a:cs typeface="Times New Roman" panose="02020603050405020304" pitchFamily="18" charset="0"/>
              </a:rPr>
              <a:t>User privacy is the top priority</a:t>
            </a:r>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a:p>
            <a:pPr lvl="1"/>
            <a:endParaRPr lang="en-US" b="0" i="0" dirty="0">
              <a:solidFill>
                <a:srgbClr val="292929"/>
              </a:solidFill>
              <a:effectLst/>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27973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F35B3-52F9-47E9-BD83-8EDC83C5004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Big Privacy</a:t>
            </a:r>
            <a:r>
              <a:rPr lang="en-US" sz="1800" b="0" dirty="0">
                <a:solidFill>
                  <a:srgbClr val="526069"/>
                </a:solidFill>
                <a:effectLst/>
                <a:latin typeface="Times New Roman" panose="02020603050405020304" pitchFamily="18" charset="0"/>
                <a:ea typeface="Calibri" panose="020F0502020204030204" pitchFamily="34" charset="0"/>
                <a:cs typeface="Times New Roman" panose="02020603050405020304" pitchFamily="18" charset="0"/>
              </a:rPr>
              <a:t>(Big Privacy: Protecting Confidentiality in Big Data)</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9C13A68-336B-4A9D-9582-8E80F51513DB}"/>
              </a:ext>
            </a:extLst>
          </p:cNvPr>
          <p:cNvSpPr>
            <a:spLocks noGrp="1"/>
          </p:cNvSpPr>
          <p:nvPr>
            <p:ph idx="1"/>
          </p:nvPr>
        </p:nvSpPr>
        <p:spPr/>
        <p:txBody>
          <a:bodyPr>
            <a:normAutofit/>
          </a:bodyPr>
          <a:lstStyle/>
          <a:p>
            <a:r>
              <a:rPr lang="en-US" sz="2400" dirty="0"/>
              <a:t>There has been different approaches for anonymizing the personal data when releasing  publicly, but scientist and researcher were able to relate those data to individuals.</a:t>
            </a:r>
          </a:p>
          <a:p>
            <a:r>
              <a:rPr lang="en-US" sz="2400" dirty="0"/>
              <a:t>Lately, Netflix released anonymized data of 480,000 users describing their “movie viewing habits”, but Scientist Arvind Narayan and Vitaly </a:t>
            </a:r>
            <a:r>
              <a:rPr lang="en-US" sz="2400" dirty="0" err="1"/>
              <a:t>Shmatikov</a:t>
            </a:r>
            <a:r>
              <a:rPr lang="en-US" sz="2400" dirty="0"/>
              <a:t> linked many customers to an on-line move rating  website and were able to identify them.</a:t>
            </a:r>
          </a:p>
          <a:p>
            <a:r>
              <a:rPr lang="en-US" sz="2400" dirty="0"/>
              <a:t>It shows that de-identified data are not just enough to maintain privacy.</a:t>
            </a:r>
          </a:p>
          <a:p>
            <a:pPr marL="0" indent="0">
              <a:buNone/>
            </a:pPr>
            <a:endParaRPr lang="en-US" sz="2400" dirty="0"/>
          </a:p>
        </p:txBody>
      </p:sp>
    </p:spTree>
    <p:extLst>
      <p:ext uri="{BB962C8B-B14F-4D97-AF65-F5344CB8AC3E}">
        <p14:creationId xmlns:p14="http://schemas.microsoft.com/office/powerpoint/2010/main" val="143089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D9C00-FABD-49CA-8AAD-D3DCE941035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Methods for Protecting Public Release Data</a:t>
            </a:r>
          </a:p>
        </p:txBody>
      </p:sp>
      <p:sp>
        <p:nvSpPr>
          <p:cNvPr id="3" name="Content Placeholder 2">
            <a:extLst>
              <a:ext uri="{FF2B5EF4-FFF2-40B4-BE49-F238E27FC236}">
                <a16:creationId xmlns:a16="http://schemas.microsoft.com/office/drawing/2014/main" id="{2FB19D35-1301-4569-BB7F-1B4822FDB150}"/>
              </a:ext>
            </a:extLst>
          </p:cNvPr>
          <p:cNvSpPr>
            <a:spLocks noGrp="1"/>
          </p:cNvSpPr>
          <p:nvPr>
            <p:ph idx="1"/>
          </p:nvPr>
        </p:nvSpPr>
        <p:spPr/>
        <p:txBody>
          <a:bodyPr>
            <a:normAutofit/>
          </a:bodyPr>
          <a:lstStyle/>
          <a:p>
            <a:pPr marL="0" indent="0">
              <a:buNone/>
            </a:pPr>
            <a:r>
              <a:rPr lang="en-US" sz="2400" b="1" dirty="0"/>
              <a:t>Aggregation</a:t>
            </a:r>
          </a:p>
          <a:p>
            <a:pPr marL="0" indent="0">
              <a:buNone/>
            </a:pPr>
            <a:r>
              <a:rPr lang="en-US" sz="2400" dirty="0"/>
              <a:t>It involves generalizing the data to a wide scope so that the specific information cannot be tracked.</a:t>
            </a:r>
          </a:p>
          <a:p>
            <a:pPr marL="0" indent="0">
              <a:buNone/>
            </a:pPr>
            <a:r>
              <a:rPr lang="en-US" sz="2400" b="1" i="1" dirty="0"/>
              <a:t>Example</a:t>
            </a:r>
          </a:p>
          <a:p>
            <a:pPr marL="0" indent="0">
              <a:buNone/>
            </a:pPr>
            <a:r>
              <a:rPr lang="en-US" sz="2400" dirty="0"/>
              <a:t> There may be a individual having specific demographic characters in a city but there might be many of such individuals in a state. So aggregating state level data makes it more difficult to relate the information to individual.</a:t>
            </a:r>
          </a:p>
          <a:p>
            <a:pPr marL="0" indent="0">
              <a:buNone/>
            </a:pPr>
            <a:endParaRPr lang="en-US" sz="2400" dirty="0"/>
          </a:p>
        </p:txBody>
      </p:sp>
    </p:spTree>
    <p:extLst>
      <p:ext uri="{BB962C8B-B14F-4D97-AF65-F5344CB8AC3E}">
        <p14:creationId xmlns:p14="http://schemas.microsoft.com/office/powerpoint/2010/main" val="28565865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890</TotalTime>
  <Words>1109</Words>
  <Application>Microsoft Office PowerPoint</Application>
  <PresentationFormat>Widescreen</PresentationFormat>
  <Paragraphs>70</Paragraphs>
  <Slides>12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sohne</vt:lpstr>
      <vt:lpstr>Times New Roman</vt:lpstr>
      <vt:lpstr>Office Theme</vt:lpstr>
      <vt:lpstr>Big Data Privacy</vt:lpstr>
      <vt:lpstr>Big data Privacy</vt:lpstr>
      <vt:lpstr>Privacy Vs. Productivity </vt:lpstr>
      <vt:lpstr>Traditional approach</vt:lpstr>
      <vt:lpstr>7 Foundations Principles(Cavoukian)</vt:lpstr>
      <vt:lpstr>PowerPoint Presentation</vt:lpstr>
      <vt:lpstr>PowerPoint Presentation</vt:lpstr>
      <vt:lpstr>Big Privacy(Big Privacy: Protecting Confidentiality in Big Data)</vt:lpstr>
      <vt:lpstr>Methods for Protecting Public Release Data</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Privacy</dc:title>
  <dc:creator>Aadarsha Chapagain</dc:creator>
  <cp:lastModifiedBy>Aadarsha Chapagain</cp:lastModifiedBy>
  <cp:revision>6</cp:revision>
  <dcterms:created xsi:type="dcterms:W3CDTF">2021-10-15T03:15:39Z</dcterms:created>
  <dcterms:modified xsi:type="dcterms:W3CDTF">2021-10-16T19:17:03Z</dcterms:modified>
</cp:coreProperties>
</file>

<file path=docProps/thumbnail.jpeg>
</file>